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1" r:id="rId1"/>
  </p:sldMasterIdLst>
  <p:notesMasterIdLst>
    <p:notesMasterId r:id="rId35"/>
  </p:notesMasterIdLst>
  <p:sldIdLst>
    <p:sldId id="305" r:id="rId2"/>
    <p:sldId id="306" r:id="rId3"/>
    <p:sldId id="307" r:id="rId4"/>
    <p:sldId id="308" r:id="rId5"/>
    <p:sldId id="265" r:id="rId6"/>
    <p:sldId id="267" r:id="rId7"/>
    <p:sldId id="272" r:id="rId8"/>
    <p:sldId id="279" r:id="rId9"/>
    <p:sldId id="273" r:id="rId10"/>
    <p:sldId id="282" r:id="rId11"/>
    <p:sldId id="293" r:id="rId12"/>
    <p:sldId id="294" r:id="rId13"/>
    <p:sldId id="297" r:id="rId14"/>
    <p:sldId id="281" r:id="rId15"/>
    <p:sldId id="289" r:id="rId16"/>
    <p:sldId id="284" r:id="rId17"/>
    <p:sldId id="269" r:id="rId18"/>
    <p:sldId id="292" r:id="rId19"/>
    <p:sldId id="276" r:id="rId20"/>
    <p:sldId id="291" r:id="rId21"/>
    <p:sldId id="301" r:id="rId22"/>
    <p:sldId id="278" r:id="rId23"/>
    <p:sldId id="280" r:id="rId24"/>
    <p:sldId id="288" r:id="rId25"/>
    <p:sldId id="298" r:id="rId26"/>
    <p:sldId id="271" r:id="rId27"/>
    <p:sldId id="268" r:id="rId28"/>
    <p:sldId id="303" r:id="rId29"/>
    <p:sldId id="302" r:id="rId30"/>
    <p:sldId id="304" r:id="rId31"/>
    <p:sldId id="299" r:id="rId32"/>
    <p:sldId id="300" r:id="rId33"/>
    <p:sldId id="26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35"/>
    <p:restoredTop sz="79092"/>
  </p:normalViewPr>
  <p:slideViewPr>
    <p:cSldViewPr snapToObjects="1">
      <p:cViewPr>
        <p:scale>
          <a:sx n="86" d="100"/>
          <a:sy n="86" d="100"/>
        </p:scale>
        <p:origin x="44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2FC89-0EB0-E247-89D6-76A543D357C4}" type="datetimeFigureOut">
              <a:rPr lang="en-US" smtClean="0"/>
              <a:t>4/27/16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9C56D-3BE6-1241-8AF9-9E29CFCA43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47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“The </a:t>
            </a:r>
            <a:r>
              <a:rPr lang="en-US" dirty="0" err="1" smtClean="0"/>
              <a:t>github</a:t>
            </a:r>
            <a:r>
              <a:rPr lang="en-US" dirty="0" smtClean="0"/>
              <a:t> has all the slides, code, and datasets from today’s presentation”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”If you have a laptop and want to follow along with the examples,</a:t>
            </a:r>
            <a:r>
              <a:rPr lang="en-US" baseline="0" dirty="0" smtClean="0"/>
              <a:t> you can clone the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repo. Any updates send a pull request !”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”The presentation is broken into short sections, if you have any questions please let me know”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58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”If you’re following along, open up the </a:t>
            </a:r>
            <a:r>
              <a:rPr lang="en-US" dirty="0" err="1" smtClean="0"/>
              <a:t>acm</a:t>
            </a:r>
            <a:r>
              <a:rPr lang="en-US" baseline="0" dirty="0" smtClean="0"/>
              <a:t> imbalance sampling notebook”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41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Cost sensitive algorithms</a:t>
            </a:r>
            <a:r>
              <a:rPr lang="en-US" baseline="0" dirty="0" smtClean="0"/>
              <a:t> can factor in class imbalance in their loss function and gradient.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31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Explain background of </a:t>
            </a:r>
            <a:r>
              <a:rPr lang="en-US" dirty="0" err="1" smtClean="0"/>
              <a:t>kaggle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“How many people have a </a:t>
            </a:r>
            <a:r>
              <a:rPr lang="en-US" dirty="0" err="1" smtClean="0"/>
              <a:t>kaggle</a:t>
            </a:r>
            <a:r>
              <a:rPr lang="en-US" dirty="0" smtClean="0"/>
              <a:t> account”?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”How many people have competed in a competition?”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73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to the notebook at this point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15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8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”The</a:t>
            </a:r>
            <a:r>
              <a:rPr lang="en-US" baseline="0" dirty="0" smtClean="0"/>
              <a:t> book has a few details on imbalanced learning (weighted algorithms), there are some more techniques here”</a:t>
            </a:r>
            <a:endParaRPr lang="en-US" dirty="0" smtClean="0"/>
          </a:p>
          <a:p>
            <a:r>
              <a:rPr lang="en-US" dirty="0" smtClean="0"/>
              <a:t>“I</a:t>
            </a:r>
            <a:r>
              <a:rPr lang="en-US" baseline="0" dirty="0" smtClean="0"/>
              <a:t> want to gauge people’s experience. Can I have a show of hands if: You know about </a:t>
            </a:r>
            <a:r>
              <a:rPr lang="is-IS" baseline="0" dirty="0" smtClean="0"/>
              <a:t>…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</a:t>
            </a:r>
            <a:r>
              <a:rPr lang="is-IS" baseline="0" dirty="0" smtClean="0"/>
              <a:t>lassification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ROC and AUC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Tomek</a:t>
            </a:r>
            <a:r>
              <a:rPr lang="en-US" dirty="0" smtClean="0"/>
              <a:t> links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4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“As well as between class skew you</a:t>
            </a:r>
            <a:r>
              <a:rPr lang="en-US" baseline="0" dirty="0" smtClean="0"/>
              <a:t> can have within class skew” – housing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99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“Predicting rare</a:t>
            </a:r>
            <a:r>
              <a:rPr lang="en-US" baseline="0" dirty="0" smtClean="0"/>
              <a:t> events is much more useful than events that happen 50% of the time”</a:t>
            </a:r>
          </a:p>
          <a:p>
            <a:r>
              <a:rPr lang="en-US" baseline="0" dirty="0" smtClean="0"/>
              <a:t>“Any questions?”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54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58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“Any questions?”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52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”Pre-processing wasn’t covered</a:t>
            </a:r>
            <a:r>
              <a:rPr lang="en-US" baseline="0" dirty="0" smtClean="0"/>
              <a:t> in the </a:t>
            </a:r>
            <a:r>
              <a:rPr lang="en-US" baseline="0" dirty="0" err="1" smtClean="0"/>
              <a:t>scikit</a:t>
            </a:r>
            <a:r>
              <a:rPr lang="en-US" baseline="0" dirty="0" smtClean="0"/>
              <a:t> learn book, so I spend some time discussing this”</a:t>
            </a:r>
          </a:p>
          <a:p>
            <a:r>
              <a:rPr lang="en-US" baseline="0" dirty="0" smtClean="0"/>
              <a:t>“I won’t have time to cover ensemble methods here, but there are references at the end if you’re interested.”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60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“I’m going to discuss</a:t>
            </a:r>
            <a:r>
              <a:rPr lang="en-US" baseline="0" dirty="0" smtClean="0"/>
              <a:t> the pre-processing methods here, and have a notebook with some examples”</a:t>
            </a:r>
          </a:p>
          <a:p>
            <a:r>
              <a:rPr lang="en-US" baseline="0" dirty="0" smtClean="0"/>
              <a:t>“The aim of pre-processing is to create a new dataset with better balance”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32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9C56D-3BE6-1241-8AF9-9E29CFCA4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92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36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63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1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45767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6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93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37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4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92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26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894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A4897-C52A-6A44-A2E1-EC1BCB248F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9BD9C-BFB0-8245-982A-74E0265F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42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2" r:id="rId1"/>
    <p:sldLayoutId id="2147484063" r:id="rId2"/>
    <p:sldLayoutId id="2147484064" r:id="rId3"/>
    <p:sldLayoutId id="2147484065" r:id="rId4"/>
    <p:sldLayoutId id="2147484066" r:id="rId5"/>
    <p:sldLayoutId id="2147484067" r:id="rId6"/>
    <p:sldLayoutId id="2147484068" r:id="rId7"/>
    <p:sldLayoutId id="2147484069" r:id="rId8"/>
    <p:sldLayoutId id="2147484070" r:id="rId9"/>
    <p:sldLayoutId id="2147484071" r:id="rId10"/>
    <p:sldLayoutId id="21474840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3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ikit-learn/scikit-learn/issues/4617" TargetMode="External"/><Relationship Id="rId4" Type="http://schemas.openxmlformats.org/officeDocument/2006/relationships/hyperlink" Target="https://github.com/fmfn/UnbalancedDataset" TargetMode="External"/><Relationship Id="rId5" Type="http://schemas.openxmlformats.org/officeDocument/2006/relationships/hyperlink" Target="https://cran.r-project.org/web/packages/unbalanced/unbalanced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c/GiveMeSomeCredit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iam.org/meetings/sdm09/chawla.pdf?q=nitesh" TargetMode="External"/><Relationship Id="rId4" Type="http://schemas.openxmlformats.org/officeDocument/2006/relationships/hyperlink" Target="https://www.unc.edu/courses/2010fall/ecol/563/001/docs/lectures/lecture22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github.com/timgasser/acm_imbalanced_learning" TargetMode="External"/><Relationship Id="rId6" Type="http://schemas.openxmlformats.org/officeDocument/2006/relationships/hyperlink" Target="https://twitter.com/tim_gasser" TargetMode="External"/><Relationship Id="rId7" Type="http://schemas.openxmlformats.org/officeDocument/2006/relationships/hyperlink" Target="https://medium.com/@timgasser" TargetMode="External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leard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leard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leard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1" y="-57701"/>
            <a:ext cx="4073236" cy="139042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297" y="-58189"/>
            <a:ext cx="5286895" cy="13909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40344" y="1387188"/>
            <a:ext cx="81999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800" b="1" dirty="0"/>
          </a:p>
          <a:p>
            <a:r>
              <a:rPr lang="en-US" sz="4800" i="1" dirty="0"/>
              <a:t>Advanced</a:t>
            </a:r>
            <a:r>
              <a:rPr lang="en-US" sz="4800" b="1" dirty="0"/>
              <a:t> Machine Learning    </a:t>
            </a:r>
          </a:p>
          <a:p>
            <a:r>
              <a:rPr lang="en-US" sz="4800" b="1" i="1" dirty="0"/>
              <a:t>         </a:t>
            </a:r>
            <a:r>
              <a:rPr lang="en-US" sz="4800" i="1" dirty="0"/>
              <a:t>with</a:t>
            </a:r>
            <a:r>
              <a:rPr lang="en-US" sz="4800" b="1" dirty="0"/>
              <a:t> Python</a:t>
            </a:r>
          </a:p>
          <a:p>
            <a:pPr algn="ctr"/>
            <a:endParaRPr lang="en-US" sz="4800" b="1" dirty="0"/>
          </a:p>
          <a:p>
            <a:pPr algn="ctr"/>
            <a:endParaRPr lang="en-US" sz="48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0882" y="3018077"/>
            <a:ext cx="1514475" cy="523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4655" y="3785867"/>
            <a:ext cx="2275061" cy="231262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46450" y="6381550"/>
            <a:ext cx="1589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Sponsored by</a:t>
            </a:r>
            <a:endParaRPr lang="en-US" b="1" i="1" dirty="0">
              <a:solidFill>
                <a:srgbClr val="FF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413" y="6433064"/>
            <a:ext cx="819399" cy="26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5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imbalanced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7801"/>
            <a:ext cx="10515600" cy="2484882"/>
          </a:xfrm>
        </p:spPr>
        <p:txBody>
          <a:bodyPr>
            <a:normAutofit/>
          </a:bodyPr>
          <a:lstStyle/>
          <a:p>
            <a:r>
              <a:rPr lang="en-US" dirty="0" smtClean="0"/>
              <a:t>Precision (TP / TP + FP) and Recall (TP / TP + FN) give more useful information about the minority-class performance of the model. But using two figures as a metric is inconvenient.</a:t>
            </a:r>
          </a:p>
          <a:p>
            <a:r>
              <a:rPr lang="en-US" dirty="0" smtClean="0"/>
              <a:t>Alternative is to use the F1 score (harmonic mean of precision and recall) = 2TP / (2TP + FP + FN)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53068"/>
              </p:ext>
            </p:extLst>
          </p:nvPr>
        </p:nvGraphicFramePr>
        <p:xfrm>
          <a:off x="7543800" y="3505962"/>
          <a:ext cx="419100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"/>
                <a:gridCol w="1447800"/>
                <a:gridCol w="1600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Positive</a:t>
                      </a:r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Negative</a:t>
                      </a:r>
                      <a:endParaRPr lang="en-US" dirty="0"/>
                    </a:p>
                  </a:txBody>
                  <a:tcPr marL="137160" marR="137160" marT="137160" marB="13716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Actual Positive</a:t>
                      </a:r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 Positive</a:t>
                      </a:r>
                      <a:r>
                        <a:rPr lang="en-US" baseline="0" dirty="0" smtClean="0"/>
                        <a:t> (TP)</a:t>
                      </a:r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False Negative (FN)</a:t>
                      </a:r>
                      <a:endParaRPr lang="en-US" dirty="0"/>
                    </a:p>
                  </a:txBody>
                  <a:tcPr marL="137160" marR="137160" marT="137160" marB="13716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Actual Negative</a:t>
                      </a:r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False Positive (FP)</a:t>
                      </a:r>
                      <a:endParaRPr lang="en-US" dirty="0"/>
                    </a:p>
                  </a:txBody>
                  <a:tcPr marL="137160" marR="137160" marT="137160" marB="13716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 Negative (TN)</a:t>
                      </a:r>
                      <a:endParaRPr lang="en-US" dirty="0"/>
                    </a:p>
                  </a:txBody>
                  <a:tcPr marL="137160" marR="137160" marT="137160" marB="137160"/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811161" y="3597402"/>
            <a:ext cx="6885039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 more visual representation of the model’s performance is the Receiver Operating Characteristic (ROC).</a:t>
            </a:r>
          </a:p>
          <a:p>
            <a:pPr lvl="1"/>
            <a:r>
              <a:rPr lang="en-US" dirty="0" smtClean="0"/>
              <a:t>The Area Under the Curve (AUC) is a single metric to quantify model performance.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835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under Roc Curve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7800"/>
            <a:ext cx="6824795" cy="495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classification algorithm outputs a probability of the example being a positive case (between 0 and 1).</a:t>
            </a:r>
          </a:p>
          <a:p>
            <a:r>
              <a:rPr lang="en-US" dirty="0" smtClean="0"/>
              <a:t>This probability is converted into a positive/negative by applying a decision threshold.</a:t>
            </a:r>
          </a:p>
          <a:p>
            <a:r>
              <a:rPr lang="en-US" dirty="0" smtClean="0"/>
              <a:t>The ROC Curve shows how the FPR and TPR vary as this threshold is varied from 0 (top right) to 1 (bottom left).</a:t>
            </a:r>
          </a:p>
          <a:p>
            <a:r>
              <a:rPr lang="en-US" dirty="0" smtClean="0"/>
              <a:t>The area under the curve (AUC) is independent of the threshold, and shows how well the model is performing</a:t>
            </a:r>
            <a:r>
              <a:rPr lang="en-US" dirty="0" smtClean="0"/>
              <a:t>. 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1371600"/>
            <a:ext cx="4008490" cy="36947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3561" y="5228942"/>
            <a:ext cx="358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source[3]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492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Curves and decision thresholds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7800"/>
            <a:ext cx="67056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The decision threshold can be adjusted based on the relative costs of FPs and TPs.</a:t>
            </a:r>
          </a:p>
          <a:p>
            <a:r>
              <a:rPr lang="en-US" dirty="0" smtClean="0"/>
              <a:t>For example in cancer detection:</a:t>
            </a:r>
          </a:p>
          <a:p>
            <a:pPr lvl="1"/>
            <a:r>
              <a:rPr lang="en-US" dirty="0" smtClean="0"/>
              <a:t>False Positive: The patient has a further un-necessary scan to confirm the incorrect diagnosis. </a:t>
            </a:r>
          </a:p>
          <a:p>
            <a:pPr lvl="1"/>
            <a:r>
              <a:rPr lang="en-US" dirty="0" smtClean="0"/>
              <a:t>True Positive: Cancer is correctly diagnosed.</a:t>
            </a:r>
          </a:p>
          <a:p>
            <a:r>
              <a:rPr lang="en-US" dirty="0" smtClean="0"/>
              <a:t>There is a good case for decreasing the threshold of the model.</a:t>
            </a:r>
          </a:p>
          <a:p>
            <a:pPr lvl="1"/>
            <a:r>
              <a:rPr lang="en-US" dirty="0" smtClean="0"/>
              <a:t>This will increase the TPR, with a small increase in FPR.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4686" y="1447800"/>
            <a:ext cx="4008490" cy="36947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75333" y="5257800"/>
            <a:ext cx="358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source[3]</a:t>
            </a:r>
            <a:endParaRPr lang="en-US" i="1" dirty="0"/>
          </a:p>
        </p:txBody>
      </p:sp>
      <p:sp>
        <p:nvSpPr>
          <p:cNvPr id="5" name="Oval 4"/>
          <p:cNvSpPr/>
          <p:nvPr/>
        </p:nvSpPr>
        <p:spPr>
          <a:xfrm>
            <a:off x="8763000" y="1752600"/>
            <a:ext cx="457200" cy="38100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7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1850" y="342900"/>
            <a:ext cx="10515600" cy="6324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505200"/>
            <a:ext cx="10515600" cy="105727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Imbalanced learning techniques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6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Imbalanced learning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get good predictive performance on imbalanced datasets, you can do the following</a:t>
            </a:r>
          </a:p>
          <a:p>
            <a:pPr lvl="1"/>
            <a:r>
              <a:rPr lang="en-US" dirty="0" smtClean="0"/>
              <a:t>Data pre-processing. This modifies the dataset to reduce the imbalance before training the model.</a:t>
            </a:r>
          </a:p>
          <a:p>
            <a:pPr lvl="1"/>
            <a:r>
              <a:rPr lang="en-US" dirty="0" smtClean="0"/>
              <a:t>Algorithm-specific. Depending on the algorithm used, weighting can be used to increase the penalty for </a:t>
            </a:r>
            <a:r>
              <a:rPr lang="en-US" dirty="0" err="1" smtClean="0"/>
              <a:t>mis</a:t>
            </a:r>
            <a:r>
              <a:rPr lang="en-US" dirty="0" smtClean="0"/>
              <a:t>-classifying a minority example.</a:t>
            </a:r>
          </a:p>
          <a:p>
            <a:pPr lvl="1"/>
            <a:r>
              <a:rPr lang="en-US" dirty="0" smtClean="0"/>
              <a:t>Ensemble. By training multiple models and combining the results, performance can be increased over a single model. This is not just true for imbalanced datasets.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04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657475"/>
            <a:ext cx="4445000" cy="381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429000"/>
            <a:ext cx="6483350" cy="113347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Data pre-processing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64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two options to generate a 50:50 balanced dataset from an imbalanced one</a:t>
            </a:r>
          </a:p>
          <a:p>
            <a:pPr lvl="1"/>
            <a:r>
              <a:rPr lang="en-US" dirty="0" smtClean="0"/>
              <a:t>Oversampling: Generate new minority class examples. </a:t>
            </a:r>
          </a:p>
          <a:p>
            <a:pPr lvl="1"/>
            <a:r>
              <a:rPr lang="en-US" dirty="0" err="1" smtClean="0"/>
              <a:t>Undersampling</a:t>
            </a:r>
            <a:r>
              <a:rPr lang="en-US" dirty="0" smtClean="0"/>
              <a:t>: </a:t>
            </a:r>
            <a:r>
              <a:rPr lang="en-US" dirty="0"/>
              <a:t>Remove majority class </a:t>
            </a:r>
            <a:r>
              <a:rPr lang="en-US" dirty="0" smtClean="0"/>
              <a:t>examples.</a:t>
            </a:r>
          </a:p>
          <a:p>
            <a:r>
              <a:rPr lang="en-US" dirty="0" smtClean="0"/>
              <a:t>These can be done at random, but there are issues </a:t>
            </a:r>
          </a:p>
          <a:p>
            <a:pPr lvl="1"/>
            <a:r>
              <a:rPr lang="en-US" dirty="0" smtClean="0"/>
              <a:t>Random oversampling </a:t>
            </a:r>
            <a:r>
              <a:rPr lang="en-US" dirty="0"/>
              <a:t>gives issues with overfitting, as there will be many identical duplicated minority examples.</a:t>
            </a:r>
          </a:p>
          <a:p>
            <a:pPr lvl="1"/>
            <a:r>
              <a:rPr lang="en-US" dirty="0" smtClean="0"/>
              <a:t>Random </a:t>
            </a:r>
            <a:r>
              <a:rPr lang="en-US" dirty="0" err="1" smtClean="0"/>
              <a:t>undersampling</a:t>
            </a:r>
            <a:r>
              <a:rPr lang="en-US" dirty="0" smtClean="0"/>
              <a:t> means you throw away good majority data.</a:t>
            </a:r>
          </a:p>
          <a:p>
            <a:r>
              <a:rPr lang="en-US" dirty="0" smtClean="0"/>
              <a:t>To improve on the performance of random under and oversampling, </a:t>
            </a:r>
            <a:r>
              <a:rPr lang="en-US" dirty="0" err="1" smtClean="0"/>
              <a:t>kNN</a:t>
            </a:r>
            <a:r>
              <a:rPr lang="en-US" dirty="0" smtClean="0"/>
              <a:t>-based methods selectively add or remove data.</a:t>
            </a:r>
          </a:p>
        </p:txBody>
      </p:sp>
    </p:spTree>
    <p:extLst>
      <p:ext uri="{BB962C8B-B14F-4D97-AF65-F5344CB8AC3E}">
        <p14:creationId xmlns:p14="http://schemas.microsoft.com/office/powerpoint/2010/main" val="60189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Oversampling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r>
              <a:rPr lang="en-US" dirty="0" smtClean="0"/>
              <a:t>Synthetic Minority Oversampling Technique (SMOTE)</a:t>
            </a:r>
          </a:p>
          <a:p>
            <a:r>
              <a:rPr lang="en-US" dirty="0" smtClean="0"/>
              <a:t>For each minority example</a:t>
            </a:r>
          </a:p>
          <a:p>
            <a:pPr lvl="1"/>
            <a:r>
              <a:rPr lang="en-US" dirty="0" smtClean="0"/>
              <a:t>Randomly chose one of the k nearest </a:t>
            </a:r>
            <a:r>
              <a:rPr lang="en-US" dirty="0" err="1" smtClean="0"/>
              <a:t>neighbours</a:t>
            </a:r>
            <a:r>
              <a:rPr lang="en-US" dirty="0" smtClean="0"/>
              <a:t> (majority or minority)</a:t>
            </a:r>
          </a:p>
          <a:p>
            <a:pPr lvl="1"/>
            <a:r>
              <a:rPr lang="en-US" dirty="0" smtClean="0"/>
              <a:t>Create a new sample a random distance between the minority example and the nearest </a:t>
            </a:r>
            <a:r>
              <a:rPr lang="en-US" dirty="0" err="1" smtClean="0"/>
              <a:t>neighbour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This allows the minority example class space to be expanded.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05" y="3908620"/>
            <a:ext cx="5429390" cy="22683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81305" y="6176963"/>
            <a:ext cx="542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source[2]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7630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Undersampling</a:t>
            </a:r>
            <a:r>
              <a:rPr lang="en-US" dirty="0" smtClean="0"/>
              <a:t>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Tomek</a:t>
            </a:r>
            <a:r>
              <a:rPr lang="en-US" dirty="0" smtClean="0"/>
              <a:t> Links</a:t>
            </a:r>
          </a:p>
          <a:p>
            <a:pPr lvl="1"/>
            <a:r>
              <a:rPr lang="en-US" dirty="0" smtClean="0"/>
              <a:t>Find pairs of points that are different classes, they form a </a:t>
            </a:r>
            <a:r>
              <a:rPr lang="en-US" dirty="0" err="1" smtClean="0"/>
              <a:t>Tomek</a:t>
            </a:r>
            <a:r>
              <a:rPr lang="en-US" dirty="0" smtClean="0"/>
              <a:t> link if there is no closer example to either point.</a:t>
            </a:r>
          </a:p>
          <a:p>
            <a:pPr lvl="1"/>
            <a:r>
              <a:rPr lang="en-US" dirty="0" smtClean="0"/>
              <a:t>Remove majority example in the pair. </a:t>
            </a:r>
          </a:p>
          <a:p>
            <a:pPr lvl="1"/>
            <a:r>
              <a:rPr lang="en-US" dirty="0" smtClean="0"/>
              <a:t>Effectively widens the decision boundary between majority and minority.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804" y="3911008"/>
            <a:ext cx="5422392" cy="22659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81305" y="6176963"/>
            <a:ext cx="542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source[2]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5368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Undersampling</a:t>
            </a:r>
            <a:r>
              <a:rPr lang="en-US" dirty="0" smtClean="0"/>
              <a:t>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Condensed Nearest Neighbor (CNN)</a:t>
            </a:r>
          </a:p>
          <a:p>
            <a:pPr lvl="1"/>
            <a:r>
              <a:rPr lang="en-US" dirty="0" smtClean="0"/>
              <a:t>Removes all points, and adds them back in as required to correctly predict the examples with a </a:t>
            </a:r>
            <a:r>
              <a:rPr lang="en-US" dirty="0" err="1" smtClean="0"/>
              <a:t>kNN</a:t>
            </a:r>
            <a:r>
              <a:rPr lang="en-US" dirty="0" smtClean="0"/>
              <a:t> classification where k=1.</a:t>
            </a:r>
          </a:p>
          <a:p>
            <a:pPr lvl="1"/>
            <a:r>
              <a:rPr lang="en-US" dirty="0" smtClean="0"/>
              <a:t>CNN removes majority class examples that are distant from the decision border.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8797" y="3909251"/>
            <a:ext cx="5394406" cy="22677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81305" y="6176963"/>
            <a:ext cx="542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source[2]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8716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632" y="1403095"/>
            <a:ext cx="10515600" cy="1325563"/>
          </a:xfrm>
        </p:spPr>
        <p:txBody>
          <a:bodyPr/>
          <a:lstStyle/>
          <a:p>
            <a:r>
              <a:rPr lang="en-US" dirty="0" err="1" smtClean="0"/>
              <a:t>WiFi</a:t>
            </a:r>
            <a:r>
              <a:rPr lang="en-US" dirty="0" smtClean="0"/>
              <a:t> connection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7632" y="2638170"/>
            <a:ext cx="8416834" cy="4887686"/>
          </a:xfrm>
        </p:spPr>
        <p:txBody>
          <a:bodyPr>
            <a:normAutofit/>
          </a:bodyPr>
          <a:lstStyle/>
          <a:p>
            <a:r>
              <a:rPr lang="en-US" dirty="0" smtClean="0"/>
              <a:t>Connect to </a:t>
            </a:r>
            <a:r>
              <a:rPr lang="en-US" dirty="0"/>
              <a:t>“other network</a:t>
            </a:r>
            <a:r>
              <a:rPr lang="en-US" dirty="0" smtClean="0"/>
              <a:t>”. </a:t>
            </a:r>
          </a:p>
          <a:p>
            <a:r>
              <a:rPr lang="en-US" dirty="0" smtClean="0"/>
              <a:t>Type </a:t>
            </a:r>
            <a:r>
              <a:rPr lang="en-US" dirty="0"/>
              <a:t>in the network name. It is </a:t>
            </a:r>
            <a:r>
              <a:rPr lang="en-US" sz="4000" b="1" dirty="0"/>
              <a:t>lightning</a:t>
            </a:r>
            <a:r>
              <a:rPr lang="en-US" sz="4000" dirty="0"/>
              <a:t> </a:t>
            </a:r>
          </a:p>
          <a:p>
            <a:pPr lvl="1"/>
            <a:r>
              <a:rPr lang="en-US" dirty="0" smtClean="0"/>
              <a:t>all </a:t>
            </a:r>
            <a:r>
              <a:rPr lang="en-US" dirty="0"/>
              <a:t>lower case letters. </a:t>
            </a:r>
            <a:endParaRPr lang="en-US" dirty="0" smtClean="0"/>
          </a:p>
          <a:p>
            <a:pPr lvl="1"/>
            <a:r>
              <a:rPr lang="en-US" dirty="0" smtClean="0"/>
              <a:t>NO e </a:t>
            </a:r>
            <a:r>
              <a:rPr lang="en-US" dirty="0"/>
              <a:t>in the middle </a:t>
            </a:r>
            <a:endParaRPr lang="en-US" dirty="0" smtClean="0"/>
          </a:p>
          <a:p>
            <a:r>
              <a:rPr lang="en-US" dirty="0" smtClean="0"/>
              <a:t>Mac </a:t>
            </a:r>
            <a:r>
              <a:rPr lang="en-US" dirty="0"/>
              <a:t>users </a:t>
            </a:r>
            <a:r>
              <a:rPr lang="en-US" dirty="0" smtClean="0"/>
              <a:t>select </a:t>
            </a:r>
            <a:r>
              <a:rPr lang="en-US" dirty="0"/>
              <a:t>WPA2 Personal. </a:t>
            </a:r>
          </a:p>
          <a:p>
            <a:r>
              <a:rPr lang="en-US" dirty="0" smtClean="0"/>
              <a:t>Then type </a:t>
            </a:r>
            <a:r>
              <a:rPr lang="en-US" dirty="0"/>
              <a:t>the password </a:t>
            </a:r>
            <a:r>
              <a:rPr lang="en-US" sz="4000" b="1" dirty="0" err="1"/>
              <a:t>zeuswgafc</a:t>
            </a:r>
            <a:endParaRPr lang="en-US" sz="4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811" y="162700"/>
            <a:ext cx="2188034" cy="71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75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</a:t>
            </a:r>
            <a:r>
              <a:rPr lang="en-US" dirty="0" err="1" smtClean="0"/>
              <a:t>undersampling</a:t>
            </a:r>
            <a:r>
              <a:rPr lang="en-US" dirty="0" smtClean="0"/>
              <a:t> </a:t>
            </a:r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One-Sided Selection (</a:t>
            </a:r>
            <a:r>
              <a:rPr lang="en-US" dirty="0" err="1" smtClean="0"/>
              <a:t>Tomek</a:t>
            </a:r>
            <a:r>
              <a:rPr lang="en-US" dirty="0" smtClean="0"/>
              <a:t> links followed by Condensed Nearest Neighbor Rule)</a:t>
            </a:r>
          </a:p>
          <a:p>
            <a:pPr lvl="1"/>
            <a:r>
              <a:rPr lang="en-US" dirty="0" smtClean="0"/>
              <a:t>Removing majority-class examples from </a:t>
            </a:r>
            <a:r>
              <a:rPr lang="en-US" dirty="0" err="1" smtClean="0"/>
              <a:t>Tomek</a:t>
            </a:r>
            <a:r>
              <a:rPr lang="en-US" dirty="0" smtClean="0"/>
              <a:t> links increases the separation between majority and minority class feature spaces.</a:t>
            </a:r>
          </a:p>
          <a:p>
            <a:pPr lvl="1"/>
            <a:r>
              <a:rPr lang="en-US" dirty="0" smtClean="0"/>
              <a:t>Condensed Nearest Neighbor Rule removes majority examples far from the class borderline.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81305" y="6176963"/>
            <a:ext cx="542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Image source[2]</a:t>
            </a:r>
            <a:endParaRPr lang="en-US" i="1" dirty="0"/>
          </a:p>
        </p:txBody>
      </p:sp>
      <p:grpSp>
        <p:nvGrpSpPr>
          <p:cNvPr id="9" name="Group 8"/>
          <p:cNvGrpSpPr/>
          <p:nvPr/>
        </p:nvGrpSpPr>
        <p:grpSpPr>
          <a:xfrm>
            <a:off x="3384804" y="3812382"/>
            <a:ext cx="5422392" cy="2364581"/>
            <a:chOff x="3384804" y="3812382"/>
            <a:chExt cx="5422392" cy="23645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4804" y="3911008"/>
              <a:ext cx="5422392" cy="2265955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8077200" y="4191000"/>
              <a:ext cx="533400" cy="1600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 rot="16200000">
              <a:off x="7735491" y="3544491"/>
              <a:ext cx="378618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8001001" y="5193890"/>
              <a:ext cx="316112" cy="5973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479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pre-processing tools and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Python’s </a:t>
            </a:r>
            <a:r>
              <a:rPr lang="en-US" dirty="0" err="1" smtClean="0"/>
              <a:t>scikit</a:t>
            </a:r>
            <a:r>
              <a:rPr lang="en-US" dirty="0" smtClean="0"/>
              <a:t>-learn library doesn’t support any of the dataset processing methods. These don’t fit well with the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github.com/scikit-learn/scikit-learn/issues/4617</a:t>
            </a:r>
            <a:r>
              <a:rPr lang="en-US" dirty="0" smtClean="0"/>
              <a:t> </a:t>
            </a:r>
          </a:p>
          <a:p>
            <a:r>
              <a:rPr lang="en-US" dirty="0" smtClean="0"/>
              <a:t>I found a repo on </a:t>
            </a:r>
            <a:r>
              <a:rPr lang="en-US" dirty="0" err="1" smtClean="0"/>
              <a:t>Github</a:t>
            </a:r>
            <a:r>
              <a:rPr lang="en-US" dirty="0" smtClean="0"/>
              <a:t> which supports all the techniques described and more besides:</a:t>
            </a:r>
          </a:p>
          <a:p>
            <a:pPr lvl="1"/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github.com/fmfn/UnbalancedDataset</a:t>
            </a:r>
            <a:r>
              <a:rPr lang="en-US" dirty="0" smtClean="0"/>
              <a:t> </a:t>
            </a:r>
          </a:p>
          <a:p>
            <a:r>
              <a:rPr lang="en-US" dirty="0" smtClean="0"/>
              <a:t>R has a package called ‘unbalanced’ which also supports all the pre-pre-processing modes: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cran.r-project.org/web/packages/unbalanced/unbalanced.pdf</a:t>
            </a:r>
            <a:r>
              <a:rPr lang="en-US" dirty="0" smtClean="0"/>
              <a:t> </a:t>
            </a:r>
          </a:p>
          <a:p>
            <a:r>
              <a:rPr lang="en-US" dirty="0" smtClean="0"/>
              <a:t>To understand the algorithms, I coded several using a small example in the the notebook. Demo !</a:t>
            </a:r>
          </a:p>
          <a:p>
            <a:pPr lvl="1"/>
            <a:r>
              <a:rPr lang="en-US" dirty="0" err="1" smtClean="0"/>
              <a:t>acm_imbalance_sampling.ipynb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1850" y="458573"/>
            <a:ext cx="9732737" cy="5598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971800"/>
            <a:ext cx="4197350" cy="1590675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dirty="0" smtClean="0"/>
              <a:t>Cost-sensitive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1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– </a:t>
            </a:r>
            <a:r>
              <a:rPr lang="en-US" dirty="0" smtClean="0"/>
              <a:t>Cost-sensitive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With a dataset of 95:5 imbalance, </a:t>
            </a:r>
            <a:r>
              <a:rPr lang="en-US" dirty="0" err="1" smtClean="0"/>
              <a:t>mis</a:t>
            </a:r>
            <a:r>
              <a:rPr lang="en-US" dirty="0" smtClean="0"/>
              <a:t>-classifying the minority examples can contribute a maximum of 5% of the loss.</a:t>
            </a:r>
          </a:p>
          <a:p>
            <a:r>
              <a:rPr lang="en-US" dirty="0" smtClean="0"/>
              <a:t>This will skew the model towards correctly classifying the majority samples !</a:t>
            </a:r>
          </a:p>
          <a:p>
            <a:r>
              <a:rPr lang="en-US" dirty="0" smtClean="0"/>
              <a:t>To solve this, we can weight the classifications using the inverse of class frequency.</a:t>
            </a:r>
          </a:p>
          <a:p>
            <a:r>
              <a:rPr lang="en-US" dirty="0" smtClean="0"/>
              <a:t>So scale each </a:t>
            </a:r>
            <a:r>
              <a:rPr lang="en-US" dirty="0" err="1" smtClean="0"/>
              <a:t>mis</a:t>
            </a:r>
            <a:r>
              <a:rPr lang="en-US" dirty="0" smtClean="0"/>
              <a:t>-classification of the minority class by the imbalance</a:t>
            </a:r>
          </a:p>
          <a:p>
            <a:pPr lvl="1"/>
            <a:r>
              <a:rPr lang="en-US" dirty="0" smtClean="0"/>
              <a:t>Scaling the minority class cost by 95/5 = 19 gives a cost function ratio of 95:95. </a:t>
            </a:r>
          </a:p>
        </p:txBody>
      </p:sp>
    </p:spTree>
    <p:extLst>
      <p:ext uri="{BB962C8B-B14F-4D97-AF65-F5344CB8AC3E}">
        <p14:creationId xmlns:p14="http://schemas.microsoft.com/office/powerpoint/2010/main" val="28738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– </a:t>
            </a:r>
            <a:r>
              <a:rPr lang="en-US" dirty="0" smtClean="0"/>
              <a:t>Cost-sensitive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following classifiers in </a:t>
            </a:r>
            <a:r>
              <a:rPr lang="en-US" dirty="0" err="1" smtClean="0"/>
              <a:t>scikit</a:t>
            </a:r>
            <a:r>
              <a:rPr lang="en-US" dirty="0" smtClean="0"/>
              <a:t>-learn can adjust weights inversely to class frequencies</a:t>
            </a:r>
          </a:p>
          <a:p>
            <a:pPr lvl="1"/>
            <a:r>
              <a:rPr lang="en-US" dirty="0" err="1" smtClean="0"/>
              <a:t>sklearn.linear_model.LogisticRegression</a:t>
            </a:r>
            <a:endParaRPr lang="en-US" dirty="0" smtClean="0"/>
          </a:p>
          <a:p>
            <a:pPr lvl="1"/>
            <a:r>
              <a:rPr lang="en-US" dirty="0" err="1" smtClean="0"/>
              <a:t>sklearn.tree.DecisionTreeClassifier</a:t>
            </a:r>
            <a:endParaRPr lang="en-US" dirty="0" smtClean="0"/>
          </a:p>
          <a:p>
            <a:pPr lvl="1"/>
            <a:r>
              <a:rPr lang="en-US" dirty="0" err="1" smtClean="0"/>
              <a:t>sklearn.svm.LinearSVC</a:t>
            </a:r>
            <a:endParaRPr lang="en-US" dirty="0" smtClean="0"/>
          </a:p>
          <a:p>
            <a:r>
              <a:rPr lang="en-US" dirty="0" smtClean="0"/>
              <a:t>The API is standard across these classifiers (copied below)</a:t>
            </a:r>
          </a:p>
          <a:p>
            <a:pPr lvl="1"/>
            <a:r>
              <a:rPr lang="en-US" sz="1900" b="1" dirty="0" err="1">
                <a:latin typeface="Monaco" charset="0"/>
                <a:ea typeface="Monaco" charset="0"/>
                <a:cs typeface="Monaco" charset="0"/>
              </a:rPr>
              <a:t>class_weight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 : </a:t>
            </a:r>
            <a:r>
              <a:rPr lang="en-US" sz="19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 or ‘balanced’, optional</a:t>
            </a:r>
          </a:p>
          <a:p>
            <a:pPr lvl="1"/>
            <a:r>
              <a:rPr lang="en-US" sz="1900" dirty="0" smtClean="0">
                <a:latin typeface="Monaco" charset="0"/>
                <a:ea typeface="Monaco" charset="0"/>
                <a:cs typeface="Monaco" charset="0"/>
              </a:rPr>
              <a:t>The 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“balanced” mode uses the values of y to automatically adjust weights inversely proportional to class frequencies in the input data as </a:t>
            </a:r>
            <a:r>
              <a:rPr lang="en-US" sz="1900" dirty="0" err="1">
                <a:latin typeface="Monaco" charset="0"/>
                <a:ea typeface="Monaco" charset="0"/>
                <a:cs typeface="Monaco" charset="0"/>
              </a:rPr>
              <a:t>n_samples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 / (</a:t>
            </a:r>
            <a:r>
              <a:rPr lang="en-US" sz="1900" dirty="0" err="1">
                <a:latin typeface="Monaco" charset="0"/>
                <a:ea typeface="Monaco" charset="0"/>
                <a:cs typeface="Monaco" charset="0"/>
              </a:rPr>
              <a:t>n_classes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 * </a:t>
            </a:r>
            <a:r>
              <a:rPr lang="en-US" sz="1900" dirty="0" err="1">
                <a:latin typeface="Monaco" charset="0"/>
                <a:ea typeface="Monaco" charset="0"/>
                <a:cs typeface="Monaco" charset="0"/>
              </a:rPr>
              <a:t>np.bincount</a:t>
            </a:r>
            <a:r>
              <a:rPr lang="en-US" sz="1900" dirty="0">
                <a:latin typeface="Monaco" charset="0"/>
                <a:ea typeface="Monaco" charset="0"/>
                <a:cs typeface="Monaco" charset="0"/>
              </a:rPr>
              <a:t>(y</a:t>
            </a:r>
            <a:r>
              <a:rPr lang="en-US" sz="1900" dirty="0" smtClean="0">
                <a:latin typeface="Monaco" charset="0"/>
                <a:ea typeface="Monaco" charset="0"/>
                <a:cs typeface="Monaco" charset="0"/>
              </a:rPr>
              <a:t>))</a:t>
            </a:r>
          </a:p>
          <a:p>
            <a:r>
              <a:rPr lang="en-US" dirty="0"/>
              <a:t>To test the performance of the weighted classifiers, I’m </a:t>
            </a:r>
            <a:r>
              <a:rPr lang="en-US" dirty="0" smtClean="0"/>
              <a:t>going to use </a:t>
            </a:r>
            <a:r>
              <a:rPr lang="en-US" dirty="0"/>
              <a:t>a </a:t>
            </a:r>
            <a:r>
              <a:rPr lang="en-US" dirty="0" smtClean="0"/>
              <a:t>real-world </a:t>
            </a:r>
            <a:r>
              <a:rPr lang="en-US" dirty="0"/>
              <a:t>dataset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408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505200"/>
            <a:ext cx="6483350" cy="105727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Real-world use-case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0" y="533400"/>
            <a:ext cx="5638800" cy="256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1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this presentation, we’ll use the </a:t>
            </a:r>
            <a:r>
              <a:rPr lang="en-US" dirty="0" err="1" smtClean="0"/>
              <a:t>Kaggle</a:t>
            </a:r>
            <a:r>
              <a:rPr lang="en-US" dirty="0" smtClean="0"/>
              <a:t> ‘Give Me Some Credit’ dataset </a:t>
            </a:r>
            <a:r>
              <a:rPr lang="en-US" dirty="0" smtClean="0"/>
              <a:t>from Dec 2011 </a:t>
            </a:r>
          </a:p>
          <a:p>
            <a:pPr lvl="1"/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https://www.kaggle.com/c/GiveMeSomeCredit</a:t>
            </a:r>
            <a:r>
              <a:rPr lang="en-US" dirty="0" smtClean="0"/>
              <a:t> .</a:t>
            </a:r>
          </a:p>
          <a:p>
            <a:r>
              <a:rPr lang="en-US" dirty="0" smtClean="0"/>
              <a:t>The aim of the competition was to ‘</a:t>
            </a:r>
            <a:r>
              <a:rPr lang="en-US" dirty="0"/>
              <a:t>Improve on the state of the art in credit scoring by predicting the probability that somebody will experience financial distress in the next two years</a:t>
            </a:r>
            <a:r>
              <a:rPr lang="en-US" dirty="0" smtClean="0"/>
              <a:t>.’</a:t>
            </a:r>
          </a:p>
          <a:p>
            <a:r>
              <a:rPr lang="en-US" dirty="0" smtClean="0"/>
              <a:t>Evaluation metric is ’AUC’ - Area Under (ROC) Curve.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201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dataset (features)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675999"/>
              </p:ext>
            </p:extLst>
          </p:nvPr>
        </p:nvGraphicFramePr>
        <p:xfrm>
          <a:off x="533400" y="1523999"/>
          <a:ext cx="11125200" cy="5040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8400"/>
                <a:gridCol w="6220756"/>
                <a:gridCol w="1196044"/>
              </a:tblGrid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effectLst/>
                          <a:latin typeface="+mn-lt"/>
                        </a:rPr>
                        <a:t>Variable Name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effectLst/>
                          <a:latin typeface="+mn-lt"/>
                        </a:rPr>
                        <a:t>Description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effectLst/>
                          <a:latin typeface="+mn-lt"/>
                        </a:rPr>
                        <a:t>Type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effectLst/>
                          <a:latin typeface="+mn-lt"/>
                        </a:rPr>
                        <a:t>SeriousDlqin2yrs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effectLst/>
                          <a:latin typeface="+mn-lt"/>
                        </a:rPr>
                        <a:t>Person experienced 90 days past due delinquency or worse 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bg-BG" sz="1400" b="1" i="0" u="none" strike="noStrike">
                          <a:effectLst/>
                          <a:latin typeface="+mn-lt"/>
                        </a:rPr>
                        <a:t>Y/N</a:t>
                      </a:r>
                    </a:p>
                  </a:txBody>
                  <a:tcPr marL="45720" marR="45720" anchor="b"/>
                </a:tc>
              </a:tr>
              <a:tr h="51816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RevolvingUtilizationOfUnsecuredLines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Total balance on credit cards and personal lines of credit except real estate and no installment debt like car loans divided by the sum of credit limits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age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Age of borrower in years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51816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NumberOfTime30-59DaysPastDueNotWorse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Number of times borrower has been 30-59 days past due but no worse in the last 2 years.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DebtRatio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Monthly debt payments, alimony,living costs divided by monthy gross income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MonthlyIncome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Monthly income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real</a:t>
                      </a:r>
                    </a:p>
                  </a:txBody>
                  <a:tcPr marL="45720" marR="45720" anchor="b"/>
                </a:tc>
              </a:tr>
              <a:tr h="51816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NumberOfOpenCreditLinesAndLoans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 of Open loans (installment like car loan or mortgage) and Lines of credit (e.g. credit cards)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NumberOfTimes90DaysLate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Number of times borrower has been 90 days or more past due.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4962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NumberRealEstateLoansOrLines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Number of mortgage and real estate loans including home equity lines of credit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51816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NumberOfTime60-89DaysPastDueNotWorse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Number of times borrower has been 60-89 days past due but no worse in the last 2 years.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  <a:tr h="35314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NumberOfDependents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+mn-lt"/>
                        </a:rPr>
                        <a:t>Number of dependents in family excluding themselves (spouse, children etc.)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+mn-lt"/>
                        </a:rPr>
                        <a:t>integer</a:t>
                      </a:r>
                    </a:p>
                  </a:txBody>
                  <a:tcPr marL="45720" marR="4572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68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first section of the notebook explores the dataset, and compares classifiers trained with accuracy instead of AUC, and with class weights.</a:t>
            </a:r>
          </a:p>
          <a:p>
            <a:r>
              <a:rPr lang="en-US" dirty="0" smtClean="0"/>
              <a:t>The second section uses pre-processed datasets generated in R to evaluate the performance boost.</a:t>
            </a:r>
          </a:p>
          <a:p>
            <a:r>
              <a:rPr lang="en-US" dirty="0" smtClean="0"/>
              <a:t>“Which is better, R or Python?”</a:t>
            </a:r>
          </a:p>
          <a:p>
            <a:pPr lvl="1"/>
            <a:r>
              <a:rPr lang="en-US" dirty="0" smtClean="0"/>
              <a:t>Use best libraries from both </a:t>
            </a:r>
            <a:r>
              <a:rPr lang="en-US" dirty="0" smtClean="0">
                <a:sym typeface="Wingdings"/>
              </a:rPr>
              <a:t></a:t>
            </a:r>
            <a:r>
              <a:rPr lang="en-US" dirty="0" smtClean="0"/>
              <a:t> 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0" y="3647903"/>
            <a:ext cx="4394200" cy="279031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791200" y="4038600"/>
            <a:ext cx="990600" cy="0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26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1371600"/>
            <a:ext cx="7086600" cy="516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104" y="134452"/>
            <a:ext cx="9094572" cy="653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291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Logistic regression (using weighted classes) in combination with SMOTE is the best performing model, with AUC = </a:t>
            </a:r>
            <a:r>
              <a:rPr lang="is-IS" dirty="0" smtClean="0"/>
              <a:t>0.909667.</a:t>
            </a:r>
          </a:p>
          <a:p>
            <a:r>
              <a:rPr lang="en-US" dirty="0"/>
              <a:t>Evaluation on the </a:t>
            </a:r>
            <a:r>
              <a:rPr lang="en-US" dirty="0" err="1"/>
              <a:t>Kaggle</a:t>
            </a:r>
            <a:r>
              <a:rPr lang="en-US" dirty="0"/>
              <a:t> ‘Give me some credit’ dataset shows:</a:t>
            </a:r>
          </a:p>
          <a:p>
            <a:pPr lvl="1"/>
            <a:r>
              <a:rPr lang="en-US" dirty="0"/>
              <a:t>Training with the correct metric is crucial.</a:t>
            </a:r>
          </a:p>
          <a:p>
            <a:pPr lvl="1"/>
            <a:r>
              <a:rPr lang="en-US" dirty="0"/>
              <a:t>Balancing class weights is important for a 95:5 imbalanced dataset.</a:t>
            </a:r>
          </a:p>
          <a:p>
            <a:pPr lvl="1"/>
            <a:r>
              <a:rPr lang="en-US" dirty="0"/>
              <a:t>Pre-processing the data with SMOTE gives a significant boost in AUC.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6539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 does not support any data pre-processing, but does support weighted classes in classifier algorithms.</a:t>
            </a:r>
          </a:p>
          <a:p>
            <a:r>
              <a:rPr lang="en-US" dirty="0" smtClean="0"/>
              <a:t>The ’unbalanced’ R package does support data pre-processing.</a:t>
            </a:r>
          </a:p>
          <a:p>
            <a:pPr lvl="1"/>
            <a:r>
              <a:rPr lang="en-US" dirty="0" smtClean="0"/>
              <a:t>But using R in the pipeline complicates the </a:t>
            </a:r>
            <a:r>
              <a:rPr lang="en-US" dirty="0" smtClean="0"/>
              <a:t>flow slightly.</a:t>
            </a:r>
            <a:endParaRPr lang="en-US" dirty="0" smtClean="0"/>
          </a:p>
          <a:p>
            <a:r>
              <a:rPr lang="en-US" dirty="0" smtClean="0"/>
              <a:t>Ensemble algorithms are another solution for class imbalance, unfortunately there wasn’t time to present them here.</a:t>
            </a:r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BalanceCascade</a:t>
            </a:r>
            <a:r>
              <a:rPr lang="en-US" dirty="0" smtClean="0"/>
              <a:t> and </a:t>
            </a:r>
            <a:r>
              <a:rPr lang="en-US" dirty="0" err="1" smtClean="0"/>
              <a:t>EasyEnsemble</a:t>
            </a:r>
            <a:r>
              <a:rPr lang="en-US" dirty="0" smtClean="0"/>
              <a:t> (in [4]), for more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0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!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Any questions?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114" y="3160778"/>
            <a:ext cx="5263243" cy="301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0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[1</a:t>
            </a:r>
            <a:r>
              <a:rPr lang="en-US" dirty="0"/>
              <a:t>] - Imbalanced Learning: Foundations, Algorithms, and Applications (1st </a:t>
            </a:r>
            <a:r>
              <a:rPr lang="en-US" dirty="0" err="1"/>
              <a:t>ed</a:t>
            </a:r>
            <a:r>
              <a:rPr lang="en-US" dirty="0"/>
              <a:t>), </a:t>
            </a:r>
            <a:r>
              <a:rPr lang="en-US" dirty="0" err="1"/>
              <a:t>Haibo</a:t>
            </a:r>
            <a:r>
              <a:rPr lang="en-US" dirty="0"/>
              <a:t> He, </a:t>
            </a:r>
            <a:r>
              <a:rPr lang="en-US" dirty="0" err="1"/>
              <a:t>Yunqian</a:t>
            </a:r>
            <a:r>
              <a:rPr lang="en-US" dirty="0"/>
              <a:t> Ma (</a:t>
            </a:r>
            <a:r>
              <a:rPr lang="en-US" dirty="0" smtClean="0">
                <a:hlinkClick r:id="rId2" invalidUrl="http://www.amazon.com/Imbalanced-Learning-Foundations-Algorithms-Applications/dp/1118074629?ie=UTF8&amp;keywords=imbalanced datasets&amp;qid=1460236105&amp;ref_=sr_1_1&amp;sr=8-1"/>
              </a:rPr>
              <a:t>link</a:t>
            </a:r>
            <a:r>
              <a:rPr lang="en-US" dirty="0" smtClean="0"/>
              <a:t>).</a:t>
            </a:r>
          </a:p>
          <a:p>
            <a:r>
              <a:rPr lang="en-US" dirty="0" smtClean="0"/>
              <a:t>[2] – Mining when classes are imbalanced, rare events matter more, and errors have cost attached, </a:t>
            </a:r>
            <a:r>
              <a:rPr lang="en-US" b="1" dirty="0"/>
              <a:t>SIAM</a:t>
            </a:r>
            <a:r>
              <a:rPr lang="en-US" dirty="0"/>
              <a:t> Data Mining Conference (SDM </a:t>
            </a:r>
            <a:r>
              <a:rPr lang="en-US" b="1" dirty="0" smtClean="0"/>
              <a:t>2009</a:t>
            </a:r>
            <a:r>
              <a:rPr lang="en-US" dirty="0" smtClean="0"/>
              <a:t>), </a:t>
            </a:r>
            <a:r>
              <a:rPr lang="en-US" dirty="0" err="1" smtClean="0"/>
              <a:t>Nitesh</a:t>
            </a:r>
            <a:r>
              <a:rPr lang="en-US" dirty="0" smtClean="0"/>
              <a:t> V. Chawla (</a:t>
            </a:r>
            <a:r>
              <a:rPr lang="en-US" dirty="0" smtClean="0">
                <a:hlinkClick r:id="rId3"/>
              </a:rPr>
              <a:t>link</a:t>
            </a:r>
            <a:r>
              <a:rPr lang="en-US" dirty="0" smtClean="0"/>
              <a:t>).</a:t>
            </a:r>
          </a:p>
          <a:p>
            <a:r>
              <a:rPr lang="en-US" dirty="0"/>
              <a:t>[3] - ECOL/BIOL </a:t>
            </a:r>
            <a:r>
              <a:rPr lang="en-US" dirty="0" smtClean="0"/>
              <a:t>563 Statistical </a:t>
            </a:r>
            <a:r>
              <a:rPr lang="en-US" dirty="0"/>
              <a:t>Methods </a:t>
            </a:r>
            <a:r>
              <a:rPr lang="en-US" dirty="0" smtClean="0"/>
              <a:t>in Ecology, Fall 2010 (</a:t>
            </a:r>
            <a:r>
              <a:rPr lang="en-US" dirty="0" smtClean="0">
                <a:hlinkClick r:id="rId4"/>
              </a:rPr>
              <a:t>link</a:t>
            </a:r>
            <a:r>
              <a:rPr lang="en-US" dirty="0" smtClean="0"/>
              <a:t>)</a:t>
            </a:r>
          </a:p>
          <a:p>
            <a:r>
              <a:rPr lang="en-US" dirty="0" smtClean="0"/>
              <a:t>[4] - “</a:t>
            </a:r>
            <a:r>
              <a:rPr lang="en-US" dirty="0"/>
              <a:t>Exploratory </a:t>
            </a:r>
            <a:r>
              <a:rPr lang="en-US" dirty="0" err="1"/>
              <a:t>undersampling</a:t>
            </a:r>
            <a:r>
              <a:rPr lang="en-US" dirty="0"/>
              <a:t> for class-imbalance learning,” </a:t>
            </a:r>
            <a:r>
              <a:rPr lang="en-US" i="1" dirty="0"/>
              <a:t>IEEE Transactions on Systems, Man, and Cybernetics - Part B: Cybernetics</a:t>
            </a:r>
            <a:r>
              <a:rPr lang="en-US" dirty="0"/>
              <a:t>, vol. 39, no. 2, pp. 539–550, 2009. X.-Y. Liu, J. Wu, and Z.-H. </a:t>
            </a:r>
            <a:r>
              <a:rPr lang="en-US" dirty="0" smtClean="0"/>
              <a:t>Zhou</a:t>
            </a:r>
            <a:r>
              <a:rPr lang="en-US" dirty="0"/>
              <a:t>.</a:t>
            </a:r>
          </a:p>
          <a:p>
            <a:r>
              <a:rPr lang="en-US" dirty="0" smtClean="0"/>
              <a:t>[5] - </a:t>
            </a:r>
            <a:r>
              <a:rPr lang="en-US" dirty="0"/>
              <a:t>K. </a:t>
            </a:r>
            <a:r>
              <a:rPr lang="en-US" dirty="0" err="1"/>
              <a:t>Chidananda</a:t>
            </a:r>
            <a:r>
              <a:rPr lang="en-US" dirty="0"/>
              <a:t> and G. Krishna, “The condensed nearest neighbor rule using the concept of mutual nearest neighbor”, IEEE Trans. Information Theory, Vol IT- 25 pp. 488-490, 1979.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9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5167"/>
            <a:ext cx="9144000" cy="2006600"/>
          </a:xfrm>
        </p:spPr>
        <p:txBody>
          <a:bodyPr>
            <a:normAutofit/>
          </a:bodyPr>
          <a:lstStyle/>
          <a:p>
            <a:r>
              <a:rPr lang="en-US" dirty="0" smtClean="0"/>
              <a:t>Advanced Machine Learning with Python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880238"/>
            <a:ext cx="9144000" cy="118940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Session 7: Imbalanced Learning</a:t>
            </a:r>
          </a:p>
          <a:p>
            <a:r>
              <a:rPr lang="en-US" sz="3200" dirty="0" smtClean="0"/>
              <a:t>Tim Gasser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074" y="4145053"/>
            <a:ext cx="594014" cy="5940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775" y="4738408"/>
            <a:ext cx="954297" cy="95429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71800" y="4206692"/>
            <a:ext cx="63363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hlinkClick r:id="rId5"/>
              </a:rPr>
              <a:t>github.com/timgasser/acm_imbalanced_learning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2933643" y="4933640"/>
            <a:ext cx="1751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6"/>
              </a:rPr>
              <a:t>@</a:t>
            </a:r>
            <a:r>
              <a:rPr lang="en-US" sz="2400" dirty="0" err="1" smtClean="0">
                <a:hlinkClick r:id="rId6"/>
              </a:rPr>
              <a:t>tim_gasser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933643" y="5645299"/>
            <a:ext cx="34356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hlinkClick r:id="rId7"/>
              </a:rPr>
              <a:t>medium.com/@timgasser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775" y="5455298"/>
            <a:ext cx="1005380" cy="100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48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>
                <a:solidFill>
                  <a:prstClr val="black"/>
                </a:solidFill>
              </a:rPr>
              <a:t>Introduction to imbalanced learning</a:t>
            </a:r>
          </a:p>
          <a:p>
            <a:r>
              <a:rPr lang="en-US" dirty="0">
                <a:solidFill>
                  <a:prstClr val="black"/>
                </a:solidFill>
              </a:rPr>
              <a:t>Evaluation </a:t>
            </a:r>
            <a:r>
              <a:rPr lang="en-US" dirty="0" smtClean="0">
                <a:solidFill>
                  <a:prstClr val="black"/>
                </a:solidFill>
              </a:rPr>
              <a:t>metrics</a:t>
            </a:r>
            <a:endParaRPr lang="en-US" dirty="0">
              <a:solidFill>
                <a:prstClr val="black"/>
              </a:solidFill>
            </a:endParaRPr>
          </a:p>
          <a:p>
            <a:pPr lvl="0"/>
            <a:r>
              <a:rPr lang="en-US" dirty="0" smtClean="0">
                <a:solidFill>
                  <a:prstClr val="black"/>
                </a:solidFill>
              </a:rPr>
              <a:t>Imbalanced learning approaches</a:t>
            </a:r>
          </a:p>
          <a:p>
            <a:pPr lvl="1"/>
            <a:r>
              <a:rPr lang="en-US" dirty="0" smtClean="0">
                <a:solidFill>
                  <a:prstClr val="black"/>
                </a:solidFill>
              </a:rPr>
              <a:t>Sampling</a:t>
            </a:r>
          </a:p>
          <a:p>
            <a:pPr lvl="1"/>
            <a:r>
              <a:rPr lang="en-US" dirty="0" smtClean="0">
                <a:solidFill>
                  <a:prstClr val="black"/>
                </a:solidFill>
              </a:rPr>
              <a:t>Algorithms</a:t>
            </a:r>
          </a:p>
          <a:p>
            <a:r>
              <a:rPr lang="en-US" dirty="0" err="1" smtClean="0">
                <a:solidFill>
                  <a:prstClr val="black"/>
                </a:solidFill>
              </a:rPr>
              <a:t>Kaggle</a:t>
            </a:r>
            <a:r>
              <a:rPr lang="en-US" dirty="0" smtClean="0">
                <a:solidFill>
                  <a:prstClr val="black"/>
                </a:solidFill>
              </a:rPr>
              <a:t> dataset </a:t>
            </a:r>
            <a:r>
              <a:rPr lang="en-US" dirty="0" smtClean="0">
                <a:solidFill>
                  <a:prstClr val="black"/>
                </a:solidFill>
              </a:rPr>
              <a:t>evaluation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Conclusions</a:t>
            </a:r>
          </a:p>
          <a:p>
            <a:pPr lvl="0"/>
            <a:endParaRPr lang="en-US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114" y="3160778"/>
            <a:ext cx="5263243" cy="301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1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imbalanced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Formal definition of imbalanced learning [1]: ‘</a:t>
            </a:r>
            <a:r>
              <a:rPr lang="is-IS" dirty="0" smtClean="0"/>
              <a:t>…</a:t>
            </a:r>
            <a:r>
              <a:rPr lang="en-US" dirty="0" smtClean="0"/>
              <a:t>the </a:t>
            </a:r>
            <a:r>
              <a:rPr lang="en-US" dirty="0"/>
              <a:t>learning process for data representation and information extraction with severe data distribution skews to develop effective decision boundaries to support the decision-making process</a:t>
            </a:r>
            <a:r>
              <a:rPr lang="en-US" dirty="0" smtClean="0"/>
              <a:t>.’</a:t>
            </a:r>
          </a:p>
          <a:p>
            <a:r>
              <a:rPr lang="en-US" dirty="0" smtClean="0"/>
              <a:t>Informally, imbalanced learning is the training of machine learning algorithms on datasets where far fewer examples exist of one class than others.</a:t>
            </a:r>
          </a:p>
          <a:p>
            <a:r>
              <a:rPr lang="en-US" dirty="0" smtClean="0"/>
              <a:t>The imbalance ratio is the ratio between classes of each type. It can vary between 100:1 to 10,000:1.</a:t>
            </a:r>
          </a:p>
          <a:p>
            <a:r>
              <a:rPr lang="en-US" dirty="0" smtClean="0"/>
              <a:t>This presentation will focus on imbalanced learning with classification algorithms.</a:t>
            </a:r>
          </a:p>
        </p:txBody>
      </p:sp>
    </p:spTree>
    <p:extLst>
      <p:ext uri="{BB962C8B-B14F-4D97-AF65-F5344CB8AC3E}">
        <p14:creationId xmlns:p14="http://schemas.microsoft.com/office/powerpoint/2010/main" val="128900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imbalanced </a:t>
            </a:r>
            <a:r>
              <a:rPr lang="en-US" dirty="0" smtClean="0"/>
              <a:t>learning 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Classification use-cases with imbalanced data</a:t>
            </a:r>
            <a:endParaRPr lang="en-US" dirty="0"/>
          </a:p>
          <a:p>
            <a:pPr lvl="1"/>
            <a:r>
              <a:rPr lang="en-US" dirty="0"/>
              <a:t>Fraud </a:t>
            </a:r>
            <a:r>
              <a:rPr lang="en-US" dirty="0" smtClean="0"/>
              <a:t>detection, anomaly detection, cancer detection, predicting credit defaults</a:t>
            </a:r>
            <a:endParaRPr lang="en-US" dirty="0"/>
          </a:p>
          <a:p>
            <a:r>
              <a:rPr lang="en-US" dirty="0" smtClean="0"/>
              <a:t>In imbalanced learning, prediction of the minority class examples is more important than the majority class. </a:t>
            </a:r>
          </a:p>
          <a:p>
            <a:pPr lvl="1"/>
            <a:r>
              <a:rPr lang="en-US" dirty="0" smtClean="0"/>
              <a:t>Unfortunately the algorithm has far of these fewer minority class examples to learn from.</a:t>
            </a:r>
          </a:p>
          <a:p>
            <a:r>
              <a:rPr lang="en-US" dirty="0" smtClean="0"/>
              <a:t>Standard algorithms focus on reducing the cost of misclassifying all examples, not just minority ones. </a:t>
            </a:r>
          </a:p>
          <a:p>
            <a:r>
              <a:rPr lang="en-US" dirty="0" smtClean="0"/>
              <a:t>In future slides, I’m assuming we’re predicting the minority class (so positive means minority example).</a:t>
            </a:r>
          </a:p>
        </p:txBody>
      </p:sp>
    </p:spTree>
    <p:extLst>
      <p:ext uri="{BB962C8B-B14F-4D97-AF65-F5344CB8AC3E}">
        <p14:creationId xmlns:p14="http://schemas.microsoft.com/office/powerpoint/2010/main" val="56827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577055"/>
            <a:ext cx="10296525" cy="5528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581400"/>
            <a:ext cx="5949950" cy="981075"/>
          </a:xfrm>
          <a:solidFill>
            <a:srgbClr val="FFFFFF"/>
          </a:solidFill>
        </p:spPr>
        <p:txBody>
          <a:bodyPr/>
          <a:lstStyle/>
          <a:p>
            <a:r>
              <a:rPr lang="en-US" dirty="0" smtClean="0"/>
              <a:t>Evaluation Metrics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2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of imbalanced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training classifiers, accuracy is often used to quantify how good the model is. </a:t>
            </a:r>
          </a:p>
          <a:p>
            <a:r>
              <a:rPr lang="en-US" dirty="0" smtClean="0"/>
              <a:t>Accuracy is defined as TP + TN / N</a:t>
            </a:r>
          </a:p>
          <a:p>
            <a:r>
              <a:rPr lang="en-US" dirty="0" smtClean="0"/>
              <a:t>Take a dataset with a 95:5 imbalance ratio</a:t>
            </a:r>
          </a:p>
          <a:p>
            <a:pPr lvl="1"/>
            <a:r>
              <a:rPr lang="en-US" dirty="0" smtClean="0"/>
              <a:t>The most naïve model predicts the most common case for every example.</a:t>
            </a:r>
          </a:p>
          <a:p>
            <a:pPr lvl="1"/>
            <a:r>
              <a:rPr lang="en-US" dirty="0" smtClean="0"/>
              <a:t>This has 95% accuracy on the dataset above !</a:t>
            </a:r>
          </a:p>
          <a:p>
            <a:pPr lvl="1"/>
            <a:r>
              <a:rPr lang="en-US" dirty="0" smtClean="0"/>
              <a:t>But this </a:t>
            </a:r>
            <a:r>
              <a:rPr lang="en-US" dirty="0" err="1" smtClean="0"/>
              <a:t>mis</a:t>
            </a:r>
            <a:r>
              <a:rPr lang="en-US" dirty="0" smtClean="0"/>
              <a:t>-classifies </a:t>
            </a:r>
            <a:r>
              <a:rPr lang="en-US" b="1" dirty="0" smtClean="0"/>
              <a:t>all</a:t>
            </a:r>
            <a:r>
              <a:rPr lang="en-US" dirty="0" smtClean="0"/>
              <a:t> the minority class examples.</a:t>
            </a:r>
          </a:p>
          <a:p>
            <a:r>
              <a:rPr lang="en-US" dirty="0" smtClean="0"/>
              <a:t>We need a different metric to optimize!</a:t>
            </a:r>
          </a:p>
        </p:txBody>
      </p:sp>
    </p:spTree>
    <p:extLst>
      <p:ext uri="{BB962C8B-B14F-4D97-AF65-F5344CB8AC3E}">
        <p14:creationId xmlns:p14="http://schemas.microsoft.com/office/powerpoint/2010/main" val="19889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9728</TotalTime>
  <Words>2215</Words>
  <Application>Microsoft Macintosh PowerPoint</Application>
  <PresentationFormat>Widescreen</PresentationFormat>
  <Paragraphs>245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Calibri Light</vt:lpstr>
      <vt:lpstr>Monaco</vt:lpstr>
      <vt:lpstr>Wingdings</vt:lpstr>
      <vt:lpstr>Arial</vt:lpstr>
      <vt:lpstr>Office Theme</vt:lpstr>
      <vt:lpstr>PowerPoint Presentation</vt:lpstr>
      <vt:lpstr>WiFi connection</vt:lpstr>
      <vt:lpstr>PowerPoint Presentation</vt:lpstr>
      <vt:lpstr>Advanced Machine Learning with Python</vt:lpstr>
      <vt:lpstr>Overview</vt:lpstr>
      <vt:lpstr>Introduction to imbalanced learning</vt:lpstr>
      <vt:lpstr>Introduction to imbalanced learning (contd)</vt:lpstr>
      <vt:lpstr>Evaluation Metrics</vt:lpstr>
      <vt:lpstr>Evaluation of imbalanced learning</vt:lpstr>
      <vt:lpstr>Alternative imbalanced metrics</vt:lpstr>
      <vt:lpstr>Area under Roc Curve</vt:lpstr>
      <vt:lpstr>ROC Curves and decision thresholds</vt:lpstr>
      <vt:lpstr>Imbalanced learning techniques</vt:lpstr>
      <vt:lpstr>Imbalanced learning techniques</vt:lpstr>
      <vt:lpstr>Data pre-processing</vt:lpstr>
      <vt:lpstr>Data pre-processing</vt:lpstr>
      <vt:lpstr>Oversampling methods</vt:lpstr>
      <vt:lpstr>Undersampling methods</vt:lpstr>
      <vt:lpstr>Undersampling methods</vt:lpstr>
      <vt:lpstr>Combining undersampling methods</vt:lpstr>
      <vt:lpstr>Data pre-processing tools and APIs</vt:lpstr>
      <vt:lpstr>Cost-sensitive  Algorithms</vt:lpstr>
      <vt:lpstr>Solutions – Cost-sensitive methods</vt:lpstr>
      <vt:lpstr>Solutions – Cost-sensitive methods</vt:lpstr>
      <vt:lpstr>Real-world use-case</vt:lpstr>
      <vt:lpstr>Evaluation dataset</vt:lpstr>
      <vt:lpstr>Evaluation dataset (features)</vt:lpstr>
      <vt:lpstr>Evaluation overview</vt:lpstr>
      <vt:lpstr>Evaluation results</vt:lpstr>
      <vt:lpstr>Evaluation results</vt:lpstr>
      <vt:lpstr>Conclusions</vt:lpstr>
      <vt:lpstr>Thank you ! 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 AWS Workshop</dc:title>
  <dc:creator>tdgasser</dc:creator>
  <cp:lastModifiedBy>tdgasser</cp:lastModifiedBy>
  <cp:revision>109</cp:revision>
  <cp:lastPrinted>2016-04-27T23:42:20Z</cp:lastPrinted>
  <dcterms:created xsi:type="dcterms:W3CDTF">2016-01-06T05:09:03Z</dcterms:created>
  <dcterms:modified xsi:type="dcterms:W3CDTF">2016-04-27T23:42:22Z</dcterms:modified>
</cp:coreProperties>
</file>

<file path=docProps/thumbnail.jpeg>
</file>